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3"/>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282" r:id="rId56"/>
    <p:sldId id="283" r:id="rId57"/>
    <p:sldId id="284" r:id="rId58"/>
    <p:sldId id="285" r:id="rId59"/>
    <p:sldId id="286" r:id="rId60"/>
    <p:sldId id="268" r:id="rId61"/>
    <p:sldId id="31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42"/>
  </p:normalViewPr>
  <p:slideViewPr>
    <p:cSldViewPr snapToGrid="0">
      <p:cViewPr>
        <p:scale>
          <a:sx n="100" d="100"/>
          <a:sy n="100" d="100"/>
        </p:scale>
        <p:origin x="464"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12/8/17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a:p>
            <a:r>
              <a:rPr lang="en-US" sz="1200" b="1" dirty="0" smtClean="0"/>
              <a:t>Decide whether to include self-esteem</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56</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57</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59</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suggested in this comic.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60</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a:t>
            </a:r>
            <a:r>
              <a:rPr lang="en-US" dirty="0" smtClean="0"/>
              <a:t>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12/8/17</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tiff"/></Relationships>
</file>

<file path=ppt/slides/_rels/slide61.xml.rels><?xml version="1.0" encoding="UTF-8" standalone="yes"?>
<Relationships xmlns="http://schemas.openxmlformats.org/package/2006/relationships"><Relationship Id="rId11" Type="http://schemas.openxmlformats.org/officeDocument/2006/relationships/hyperlink" Target="http://dx.doi.org/10.1037/0022-0663.85.4.571" TargetMode="External"/><Relationship Id="rId12" Type="http://schemas.openxmlformats.org/officeDocument/2006/relationships/hyperlink" Target="http://dx.doi.org/10.1037/tra0000017" TargetMode="External"/><Relationship Id="rId1" Type="http://schemas.openxmlformats.org/officeDocument/2006/relationships/slideLayout" Target="../slideLayouts/slideLayout7.xml"/><Relationship Id="rId2" Type="http://schemas.openxmlformats.org/officeDocument/2006/relationships/hyperlink" Target="http://journals.sagepub.com/doi/abs/10.1177/0143034301223008" TargetMode="External"/><Relationship Id="rId3" Type="http://schemas.openxmlformats.org/officeDocument/2006/relationships/hyperlink" Target="https://doi.org/10.1007/BF00844860" TargetMode="External"/><Relationship Id="rId4" Type="http://schemas.openxmlformats.org/officeDocument/2006/relationships/hyperlink" Target="http://psycnet.apa.org/doi/10.1037/0021-9010.82.2.221" TargetMode="External"/><Relationship Id="rId5" Type="http://schemas.openxmlformats.org/officeDocument/2006/relationships/hyperlink" Target="http://dx.doi.org/10.3200/JOER.98.3.184-192" TargetMode="External"/><Relationship Id="rId6" Type="http://schemas.openxmlformats.org/officeDocument/2006/relationships/hyperlink" Target="http://dx.doi.org/10.1080/0097840X.1980.9936094" TargetMode="External"/><Relationship Id="rId7" Type="http://schemas.openxmlformats.org/officeDocument/2006/relationships/hyperlink" Target="https://doi.org/10.3102/00028312037001153" TargetMode="External"/><Relationship Id="rId8" Type="http://schemas.openxmlformats.org/officeDocument/2006/relationships/hyperlink" Target="http://psycnet.apa.org/doi/10.1037/0022-3514.89.6.852" TargetMode="External"/><Relationship Id="rId9" Type="http://schemas.openxmlformats.org/officeDocument/2006/relationships/hyperlink" Target="https://doi.org/10.1007/s00213-010-2009-2" TargetMode="External"/><Relationship Id="rId10" Type="http://schemas.openxmlformats.org/officeDocument/2006/relationships/hyperlink" Target="https://doi.org/10.1093/sleep/19.4.31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a16="http://schemas.microsoft.com/office/drawing/2014/main" xmlns=""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Postulated that sleep quality had greater impact on </a:t>
            </a:r>
            <a:r>
              <a:rPr lang="en-US" sz="5000" dirty="0"/>
              <a:t>academic performance than psychopathology.  </a:t>
            </a:r>
            <a:endParaRPr lang="en-US" sz="5000" dirty="0" smtClean="0"/>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GPA was found, indicating that poorer sleep quality was associated with decreased performance.  </a:t>
            </a:r>
            <a:endParaRPr lang="en-US" sz="4400" dirty="0" smtClean="0"/>
          </a:p>
          <a:p>
            <a:pPr lvl="1" defTabSz="914400">
              <a:spcBef>
                <a:spcPts val="0"/>
              </a:spcBef>
              <a:spcAft>
                <a:spcPts val="0"/>
              </a:spcAft>
              <a:buClrTx/>
              <a:buSzTx/>
            </a:pPr>
            <a:r>
              <a:rPr lang="en-US" sz="4400" dirty="0" smtClean="0"/>
              <a:t>Sleep </a:t>
            </a:r>
            <a:r>
              <a:rPr lang="en-US" sz="4400" dirty="0"/>
              <a:t>length was also found to be a predictor of GPA, in that lower sleep duration was also associated with lower GPA.  </a:t>
            </a: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independent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300" dirty="0" smtClean="0"/>
              <a:t>Five </a:t>
            </a:r>
            <a:r>
              <a:rPr lang="en-US" sz="2300" dirty="0"/>
              <a:t>significant predictors of school marks were identified in order of magnitude: </a:t>
            </a:r>
            <a:endParaRPr lang="en-US" sz="2300" dirty="0" smtClean="0"/>
          </a:p>
          <a:p>
            <a:pPr marL="1278900" lvl="3" indent="-342900" defTabSz="914400">
              <a:spcBef>
                <a:spcPts val="0"/>
              </a:spcBef>
              <a:spcAft>
                <a:spcPts val="0"/>
              </a:spcAft>
              <a:buClrTx/>
              <a:buSzTx/>
            </a:pPr>
            <a:r>
              <a:rPr lang="en-US" sz="2300" dirty="0"/>
              <a:t>P</a:t>
            </a:r>
            <a:r>
              <a:rPr lang="en-US" sz="2300" dirty="0" smtClean="0"/>
              <a:t>revious </a:t>
            </a:r>
            <a:r>
              <a:rPr lang="en-US" sz="2300" dirty="0"/>
              <a:t>academic </a:t>
            </a:r>
            <a:r>
              <a:rPr lang="en-US" sz="2300" dirty="0" smtClean="0"/>
              <a:t>achievement </a:t>
            </a:r>
          </a:p>
          <a:p>
            <a:pPr marL="1278900" lvl="3" indent="-342900" defTabSz="914400">
              <a:spcBef>
                <a:spcPts val="0"/>
              </a:spcBef>
              <a:spcAft>
                <a:spcPts val="0"/>
              </a:spcAft>
              <a:buClrTx/>
              <a:buSzTx/>
            </a:pPr>
            <a:r>
              <a:rPr lang="en-US" sz="2300" dirty="0"/>
              <a:t>C</a:t>
            </a:r>
            <a:r>
              <a:rPr lang="en-US" sz="2300" dirty="0" smtClean="0"/>
              <a:t>lass attendance </a:t>
            </a:r>
          </a:p>
          <a:p>
            <a:pPr marL="1278900" lvl="3" indent="-342900" defTabSz="914400">
              <a:spcBef>
                <a:spcPts val="0"/>
              </a:spcBef>
              <a:spcAft>
                <a:spcPts val="0"/>
              </a:spcAft>
              <a:buClrTx/>
              <a:buSzTx/>
            </a:pPr>
            <a:r>
              <a:rPr lang="en-US" sz="2300" dirty="0"/>
              <a:t>F</a:t>
            </a:r>
            <a:r>
              <a:rPr lang="en-US" sz="2300" dirty="0" smtClean="0"/>
              <a:t>requency </a:t>
            </a:r>
            <a:r>
              <a:rPr lang="en-US" sz="2300" dirty="0"/>
              <a:t>of getting enough </a:t>
            </a:r>
            <a:r>
              <a:rPr lang="en-US" sz="2300" dirty="0" smtClean="0"/>
              <a:t>sleep</a:t>
            </a:r>
          </a:p>
          <a:p>
            <a:pPr marL="1278900" lvl="3" indent="-342900" defTabSz="914400">
              <a:spcBef>
                <a:spcPts val="0"/>
              </a:spcBef>
              <a:spcAft>
                <a:spcPts val="0"/>
              </a:spcAft>
              <a:buClrTx/>
              <a:buSzTx/>
            </a:pPr>
            <a:r>
              <a:rPr lang="en-US" sz="2300" dirty="0"/>
              <a:t>N</a:t>
            </a:r>
            <a:r>
              <a:rPr lang="en-US" sz="2300" dirty="0" smtClean="0"/>
              <a:t>ight outings </a:t>
            </a:r>
          </a:p>
          <a:p>
            <a:pPr marL="1278900" lvl="3" indent="-342900" defTabSz="914400">
              <a:spcBef>
                <a:spcPts val="0"/>
              </a:spcBef>
              <a:spcAft>
                <a:spcPts val="0"/>
              </a:spcAft>
              <a:buClrTx/>
              <a:buSzTx/>
            </a:pPr>
            <a:r>
              <a:rPr lang="en-US" sz="2300" dirty="0"/>
              <a:t>S</a:t>
            </a:r>
            <a:r>
              <a:rPr lang="en-US" sz="2300" dirty="0" smtClean="0"/>
              <a:t>leep </a:t>
            </a:r>
            <a:r>
              <a:rPr lang="en-US" sz="2300" dirty="0"/>
              <a:t>quality. </a:t>
            </a:r>
            <a:endParaRPr lang="en-US" sz="2300" dirty="0" smtClean="0"/>
          </a:p>
          <a:p>
            <a:pPr marL="666900" lvl="1" indent="-342900" defTabSz="914400">
              <a:spcBef>
                <a:spcPts val="0"/>
              </a:spcBef>
              <a:spcAft>
                <a:spcPts val="0"/>
              </a:spcAft>
              <a:buClrTx/>
              <a:buSzTx/>
            </a:pPr>
            <a:r>
              <a:rPr lang="en-US" sz="2300" dirty="0"/>
              <a:t>A</a:t>
            </a:r>
            <a:r>
              <a:rPr lang="en-US" sz="2300" dirty="0" smtClean="0"/>
              <a:t>ssociation </a:t>
            </a:r>
            <a:r>
              <a:rPr lang="en-US" sz="2300" dirty="0"/>
              <a:t>between exercise and GPA was found to have a non-significant association with school marks </a:t>
            </a:r>
            <a:endParaRPr lang="en-US" sz="2300" dirty="0"/>
          </a:p>
          <a:p>
            <a:pPr marL="666900" lvl="1" indent="-342900" defTabSz="914400">
              <a:spcBef>
                <a:spcPts val="0"/>
              </a:spcBef>
              <a:spcAft>
                <a:spcPts val="0"/>
              </a:spcAft>
              <a:buClrTx/>
              <a:buSzTx/>
            </a:pPr>
            <a:r>
              <a:rPr lang="en-US" sz="2300" dirty="0" smtClean="0"/>
              <a:t>Other </a:t>
            </a:r>
            <a:r>
              <a:rPr lang="en-US" sz="23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850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err="1">
                <a:solidFill>
                  <a:schemeClr val="accent2"/>
                </a:solidFill>
              </a:rPr>
              <a:t>Gaultney</a:t>
            </a:r>
            <a:r>
              <a:rPr lang="en-US" sz="1900" dirty="0">
                <a:solidFill>
                  <a:schemeClr val="accent2"/>
                </a:solidFill>
              </a:rPr>
              <a:t>, 2010; Gilbert &amp; Weaver, </a:t>
            </a:r>
            <a:r>
              <a:rPr lang="en-US" sz="1900" dirty="0" smtClean="0">
                <a:solidFill>
                  <a:schemeClr val="accent2"/>
                </a:solidFill>
              </a:rPr>
              <a:t>2010</a:t>
            </a:r>
            <a:r>
              <a:rPr lang="en-US" sz="1900" dirty="0" smtClean="0"/>
              <a:t>). </a:t>
            </a:r>
          </a:p>
          <a:p>
            <a:endParaRPr lang="en-US" sz="19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r>
              <a:rPr lang="en-US" sz="2800" dirty="0" err="1"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2800" dirty="0"/>
              <a:t>In infants and children </a:t>
            </a:r>
            <a:r>
              <a:rPr lang="en-US" sz="3000" dirty="0" smtClean="0"/>
              <a:t>poor </a:t>
            </a:r>
            <a:r>
              <a:rPr lang="en-US" sz="3000" dirty="0"/>
              <a:t>sleep hygiene practices were associated with reduced sleep quantity and quality.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endParaRPr lang="en-US" sz="2400" dirty="0"/>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a16="http://schemas.microsoft.com/office/drawing/2014/main" xmlns=""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a16="http://schemas.microsoft.com/office/drawing/2014/main" xmlns=""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a:t>
            </a:r>
            <a:r>
              <a:rPr lang="en-US" sz="2600" dirty="0"/>
              <a:t>12-session aerobic exercise intervention 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stressful life events on academic engagement in undergraduate college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1</a:t>
            </a:r>
            <a:r>
              <a:rPr lang="en-US" sz="2800" dirty="0">
                <a:solidFill>
                  <a:schemeClr val="accent6"/>
                </a:solidFill>
                <a:latin typeface="Times New Roman" charset="0"/>
                <a:ea typeface="Times New Roman" charset="0"/>
                <a:cs typeface="Times New Roman" charset="0"/>
              </a:rPr>
              <a:t>:</a:t>
            </a:r>
            <a:r>
              <a:rPr lang="en-US" sz="2800" dirty="0">
                <a:latin typeface="Times New Roman" charset="0"/>
                <a:ea typeface="Times New Roman" charset="0"/>
                <a:cs typeface="Times New Roman" charset="0"/>
              </a:rPr>
              <a:t> </a:t>
            </a:r>
            <a:r>
              <a:rPr lang="en-US" sz="2800" dirty="0" smtClean="0">
                <a:latin typeface="Times New Roman" charset="0"/>
                <a:ea typeface="Times New Roman" charset="0"/>
                <a:cs typeface="Times New Roman" charset="0"/>
              </a:rPr>
              <a:t>I </a:t>
            </a:r>
            <a:r>
              <a:rPr lang="en-US" sz="2800" dirty="0">
                <a:latin typeface="Times New Roman" charset="0"/>
                <a:ea typeface="Times New Roman" charset="0"/>
                <a:cs typeface="Times New Roman" charset="0"/>
              </a:rPr>
              <a:t>hypothesize that increased levels of life stressors will be associated with lower levels of academic engagement.  Specifically, I hypothesize that academic engagement as measured by SCEQ will be lower in undergraduate students who experience a greater number of stressful life events as determined by USQ. </a:t>
            </a: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r>
              <a:rPr lang="en-US" sz="3200" dirty="0">
                <a:latin typeface="Times New Roman" charset="0"/>
                <a:ea typeface="Times New Roman" charset="0"/>
                <a:cs typeface="Times New Roman" charset="0"/>
              </a:rPr>
              <a:t> </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mitigated 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moderating 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are the effects of physical activity on 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815882"/>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Engagement; most specifically for the participation factor.</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specifically in the area of participation, if they show low levels of physical activity. Due to the fact that the positive impacts of exercise seem to be based on a dosage-threshold, I postulate that high levels of strenuous activity will mitigate the effect of stressful life events on academic engagement.</a:t>
            </a:r>
            <a:r>
              <a:rPr lang="en-US" sz="2800" dirty="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influence of the effects 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a:solidFill>
                  <a:schemeClr val="accent6"/>
                </a:solidFill>
                <a:latin typeface="Times New Roman" charset="0"/>
                <a:ea typeface="Times New Roman" charset="0"/>
                <a:cs typeface="Times New Roman" charset="0"/>
              </a:rPr>
              <a:t>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a:t>
            </a:r>
            <a:r>
              <a:rPr lang="en-US" b="1" dirty="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endParaRPr lang="en-US" b="1" dirty="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a:t>
            </a:r>
            <a:r>
              <a:rPr lang="en-US" b="1" dirty="0">
                <a:latin typeface="Times New Roman" charset="0"/>
                <a:ea typeface="Times New Roman" charset="0"/>
                <a:cs typeface="Times New Roman" charset="0"/>
              </a:rPr>
              <a:t>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endParaRPr lang="en-US" sz="50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a:t>
            </a:r>
            <a:r>
              <a:rPr lang="en-US" sz="5000" dirty="0">
                <a:latin typeface="Times New Roman" charset="0"/>
                <a:ea typeface="Times New Roman" charset="0"/>
                <a:cs typeface="Times New Roman" charset="0"/>
              </a:rPr>
              <a:t>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a:t>
            </a:r>
            <a:r>
              <a:rPr lang="en-US" sz="1600" b="1" dirty="0">
                <a:solidFill>
                  <a:schemeClr val="accent1"/>
                </a:solidFill>
              </a:rPr>
              <a:t>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endParaRPr lang="en-US" sz="1600" b="1" dirty="0">
              <a:solidFill>
                <a:schemeClr val="accent1"/>
              </a:solidFill>
            </a:endParaRP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a:t>
            </a:r>
            <a:r>
              <a:rPr lang="en-US" sz="3400" dirty="0"/>
              <a:t>will evaluate 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1: </a:t>
            </a:r>
            <a:r>
              <a:rPr lang="en-US" sz="3600" b="1" dirty="0">
                <a:latin typeface="Times New Roman" charset="0"/>
                <a:ea typeface="Times New Roman" charset="0"/>
                <a:cs typeface="Times New Roman" charset="0"/>
              </a:rPr>
              <a:t>What are the effects of </a:t>
            </a:r>
            <a:r>
              <a:rPr lang="en-US" sz="3600" b="1" dirty="0" smtClean="0">
                <a:latin typeface="Times New Roman" charset="0"/>
                <a:ea typeface="Times New Roman" charset="0"/>
                <a:cs typeface="Times New Roman" charset="0"/>
              </a:rPr>
              <a:t>	stressful </a:t>
            </a:r>
            <a:r>
              <a:rPr lang="en-US" sz="3600" b="1" dirty="0">
                <a:latin typeface="Times New Roman" charset="0"/>
                <a:ea typeface="Times New Roman" charset="0"/>
                <a:cs typeface="Times New Roman" charset="0"/>
              </a:rPr>
              <a:t>life events on academic engagement in </a:t>
            </a:r>
            <a:r>
              <a:rPr lang="en-US" sz="3600" b="1" dirty="0" smtClean="0">
                <a:latin typeface="Times New Roman" charset="0"/>
                <a:ea typeface="Times New Roman" charset="0"/>
                <a:cs typeface="Times New Roman" charset="0"/>
              </a:rPr>
              <a:t>	undergraduate </a:t>
            </a:r>
            <a:r>
              <a:rPr lang="en-US" sz="3600" b="1" dirty="0">
                <a:latin typeface="Times New Roman" charset="0"/>
                <a:ea typeface="Times New Roman" charset="0"/>
                <a:cs typeface="Times New Roman" charset="0"/>
              </a:rPr>
              <a:t>college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1: </a:t>
            </a:r>
            <a:r>
              <a:rPr lang="en-US" sz="3200" dirty="0">
                <a:latin typeface="Times New Roman" charset="0"/>
                <a:ea typeface="Times New Roman" charset="0"/>
                <a:cs typeface="Times New Roman" charset="0"/>
              </a:rPr>
              <a:t>A simple linear regression will be </a:t>
            </a:r>
            <a:r>
              <a:rPr lang="en-US" sz="3200" dirty="0" smtClean="0">
                <a:latin typeface="Times New Roman" charset="0"/>
                <a:ea typeface="Times New Roman" charset="0"/>
                <a:cs typeface="Times New Roman" charset="0"/>
              </a:rPr>
              <a:t>	performed </a:t>
            </a:r>
            <a:r>
              <a:rPr lang="en-US" sz="3200" dirty="0">
                <a:latin typeface="Times New Roman" charset="0"/>
                <a:ea typeface="Times New Roman" charset="0"/>
                <a:cs typeface="Times New Roman" charset="0"/>
              </a:rPr>
              <a:t>to determine the association between stress </a:t>
            </a:r>
            <a:r>
              <a:rPr lang="en-US" sz="3200" dirty="0" smtClean="0">
                <a:latin typeface="Times New Roman" charset="0"/>
                <a:ea typeface="Times New Roman" charset="0"/>
                <a:cs typeface="Times New Roman" charset="0"/>
              </a:rPr>
              <a:t>and 	both </a:t>
            </a:r>
            <a:r>
              <a:rPr lang="en-US" sz="3200" dirty="0">
                <a:latin typeface="Times New Roman" charset="0"/>
                <a:ea typeface="Times New Roman" charset="0"/>
                <a:cs typeface="Times New Roman" charset="0"/>
              </a:rPr>
              <a:t>overall engagement and each of the four </a:t>
            </a:r>
            <a:r>
              <a:rPr lang="en-US" sz="3200" dirty="0" smtClean="0">
                <a:latin typeface="Times New Roman" charset="0"/>
                <a:ea typeface="Times New Roman" charset="0"/>
                <a:cs typeface="Times New Roman" charset="0"/>
              </a:rPr>
              <a:t>factors </a:t>
            </a:r>
            <a:r>
              <a:rPr lang="en-US" sz="3200" dirty="0">
                <a:latin typeface="Times New Roman" charset="0"/>
                <a:ea typeface="Times New Roman" charset="0"/>
                <a:cs typeface="Times New Roman" charset="0"/>
              </a:rPr>
              <a:t>of </a:t>
            </a:r>
            <a:r>
              <a:rPr lang="en-US" sz="3200" dirty="0" smtClean="0">
                <a:latin typeface="Times New Roman" charset="0"/>
                <a:ea typeface="Times New Roman" charset="0"/>
                <a:cs typeface="Times New Roman" charset="0"/>
              </a:rPr>
              <a:t>	engagement</a:t>
            </a:r>
            <a:r>
              <a:rPr lang="en-US" sz="32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2: </a:t>
            </a:r>
            <a:r>
              <a:rPr lang="en-US" sz="3600" b="1" dirty="0">
                <a:latin typeface="Times New Roman" charset="0"/>
                <a:ea typeface="Times New Roman" charset="0"/>
                <a:cs typeface="Times New Roman" charset="0"/>
              </a:rPr>
              <a:t>What is the relationship </a:t>
            </a:r>
            <a:r>
              <a:rPr lang="en-US" sz="3600" b="1" dirty="0" smtClean="0">
                <a:latin typeface="Times New Roman" charset="0"/>
                <a:ea typeface="Times New Roman" charset="0"/>
                <a:cs typeface="Times New Roman" charset="0"/>
              </a:rPr>
              <a:t>	between </a:t>
            </a:r>
            <a:r>
              <a:rPr lang="en-US" sz="3600" b="1" dirty="0">
                <a:latin typeface="Times New Roman" charset="0"/>
                <a:ea typeface="Times New Roman" charset="0"/>
                <a:cs typeface="Times New Roman" charset="0"/>
              </a:rPr>
              <a:t>sleep </a:t>
            </a:r>
            <a:r>
              <a:rPr lang="en-US" sz="3600" b="1" dirty="0" smtClean="0">
                <a:latin typeface="Times New Roman" charset="0"/>
                <a:ea typeface="Times New Roman" charset="0"/>
                <a:cs typeface="Times New Roman" charset="0"/>
              </a:rPr>
              <a:t>hygiene </a:t>
            </a:r>
            <a:r>
              <a:rPr lang="en-US" sz="3600" b="1" dirty="0">
                <a:latin typeface="Times New Roman" charset="0"/>
                <a:ea typeface="Times New Roman" charset="0"/>
                <a:cs typeface="Times New Roman" charset="0"/>
              </a:rPr>
              <a:t>and academic </a:t>
            </a:r>
            <a:r>
              <a:rPr lang="en-US" sz="3600" b="1" dirty="0" smtClean="0">
                <a:latin typeface="Times New Roman" charset="0"/>
                <a:ea typeface="Times New Roman" charset="0"/>
                <a:cs typeface="Times New Roman" charset="0"/>
              </a:rPr>
              <a:t>engagement 	in </a:t>
            </a:r>
            <a:r>
              <a:rPr lang="en-US" sz="3600" b="1" dirty="0">
                <a:latin typeface="Times New Roman" charset="0"/>
                <a:ea typeface="Times New Roman" charset="0"/>
                <a:cs typeface="Times New Roman" charset="0"/>
              </a:rPr>
              <a:t>undergraduate students?</a:t>
            </a:r>
            <a:r>
              <a:rPr lang="en-US" sz="3600" dirty="0">
                <a:latin typeface="Times New Roman" charset="0"/>
                <a:ea typeface="Times New Roman" charset="0"/>
                <a:cs typeface="Times New Roman"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2: </a:t>
            </a:r>
            <a:r>
              <a:rPr lang="en-US" sz="3200" dirty="0">
                <a:latin typeface="Times New Roman" charset="0"/>
                <a:ea typeface="Times New Roman" charset="0"/>
                <a:cs typeface="Times New Roman" charset="0"/>
              </a:rPr>
              <a:t>I will use linear regression to </a:t>
            </a:r>
            <a:r>
              <a:rPr lang="en-US" sz="3200" dirty="0" smtClean="0">
                <a:latin typeface="Times New Roman" charset="0"/>
                <a:ea typeface="Times New Roman" charset="0"/>
                <a:cs typeface="Times New Roman" charset="0"/>
              </a:rPr>
              <a:t>separately 	model </a:t>
            </a:r>
            <a:r>
              <a:rPr lang="en-US" sz="3200" dirty="0">
                <a:latin typeface="Times New Roman" charset="0"/>
                <a:ea typeface="Times New Roman" charset="0"/>
                <a:cs typeface="Times New Roman" charset="0"/>
              </a:rPr>
              <a:t>the relationship between sleep </a:t>
            </a:r>
            <a:r>
              <a:rPr lang="en-US" sz="3200" dirty="0" smtClean="0">
                <a:latin typeface="Times New Roman" charset="0"/>
                <a:ea typeface="Times New Roman" charset="0"/>
                <a:cs typeface="Times New Roman" charset="0"/>
              </a:rPr>
              <a:t>hygiene </a:t>
            </a:r>
            <a:r>
              <a:rPr lang="en-US" sz="3200" dirty="0">
                <a:latin typeface="Times New Roman" charset="0"/>
                <a:ea typeface="Times New Roman" charset="0"/>
                <a:cs typeface="Times New Roman" charset="0"/>
              </a:rPr>
              <a:t>and both </a:t>
            </a:r>
            <a:r>
              <a:rPr lang="en-US" sz="3200" dirty="0" smtClean="0">
                <a:latin typeface="Times New Roman" charset="0"/>
                <a:ea typeface="Times New Roman" charset="0"/>
                <a:cs typeface="Times New Roman" charset="0"/>
              </a:rPr>
              <a:t>	overall </a:t>
            </a:r>
            <a:r>
              <a:rPr lang="en-US" sz="3200" dirty="0">
                <a:latin typeface="Times New Roman" charset="0"/>
                <a:ea typeface="Times New Roman" charset="0"/>
                <a:cs typeface="Times New Roman" charset="0"/>
              </a:rPr>
              <a:t>engagement and the </a:t>
            </a:r>
            <a:r>
              <a:rPr lang="en-US" sz="3200" dirty="0" smtClean="0">
                <a:latin typeface="Times New Roman" charset="0"/>
                <a:ea typeface="Times New Roman" charset="0"/>
                <a:cs typeface="Times New Roman" charset="0"/>
              </a:rPr>
              <a:t>four factors </a:t>
            </a:r>
            <a:r>
              <a:rPr lang="en-US" sz="3200" dirty="0">
                <a:latin typeface="Times New Roman" charset="0"/>
                <a:ea typeface="Times New Roman" charset="0"/>
                <a:cs typeface="Times New Roman" charset="0"/>
              </a:rPr>
              <a:t>of engagement.</a:t>
            </a:r>
            <a:r>
              <a:rPr lang="en-US" sz="3200" dirty="0">
                <a:latin typeface="Times New Roman" charset="0"/>
                <a:ea typeface="Times New Roman" charset="0"/>
                <a:cs typeface="Times New Roman" charset="0"/>
              </a:rPr>
              <a:t> </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866900"/>
            <a:ext cx="11029615" cy="48133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3: </a:t>
            </a:r>
            <a:r>
              <a:rPr lang="en-US" sz="3600" b="1" dirty="0">
                <a:latin typeface="Times New Roman" charset="0"/>
                <a:ea typeface="Times New Roman" charset="0"/>
                <a:cs typeface="Times New Roman" charset="0"/>
              </a:rPr>
              <a:t>Does sleep hygiene moderate </a:t>
            </a:r>
            <a:r>
              <a:rPr lang="en-US" sz="3600" b="1" dirty="0" smtClean="0">
                <a:latin typeface="Times New Roman" charset="0"/>
                <a:ea typeface="Times New Roman" charset="0"/>
                <a:cs typeface="Times New Roman" charset="0"/>
              </a:rPr>
              <a:t>	the</a:t>
            </a:r>
            <a:r>
              <a:rPr lang="en-US" sz="3600" b="1" dirty="0">
                <a:latin typeface="Times New Roman" charset="0"/>
                <a:ea typeface="Times New Roman" charset="0"/>
                <a:cs typeface="Times New Roman" charset="0"/>
              </a:rPr>
              <a:t> </a:t>
            </a:r>
            <a:r>
              <a:rPr lang="en-US" sz="3600" b="1" dirty="0" smtClean="0">
                <a:latin typeface="Times New Roman" charset="0"/>
                <a:ea typeface="Times New Roman" charset="0"/>
                <a:cs typeface="Times New Roman" charset="0"/>
              </a:rPr>
              <a:t>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smtClean="0">
                <a:latin typeface="Times New Roman" charset="0"/>
                <a:ea typeface="Times New Roman" charset="0"/>
                <a:cs typeface="Times New Roman" charset="0"/>
              </a:rPr>
              <a:t>3: </a:t>
            </a:r>
            <a:r>
              <a:rPr lang="en-US" sz="3200" dirty="0">
                <a:latin typeface="Times New Roman" charset="0"/>
                <a:ea typeface="Times New Roman" charset="0"/>
                <a:cs typeface="Times New Roman" charset="0"/>
              </a:rPr>
              <a:t>I will evaluate this hypothesis using </a:t>
            </a:r>
            <a:r>
              <a:rPr lang="en-US" sz="3200" dirty="0" smtClean="0">
                <a:latin typeface="Times New Roman" charset="0"/>
                <a:ea typeface="Times New Roman" charset="0"/>
                <a:cs typeface="Times New Roman" charset="0"/>
              </a:rPr>
              <a:t>	a </a:t>
            </a:r>
            <a:r>
              <a:rPr lang="en-US" sz="3200" dirty="0" err="1">
                <a:latin typeface="Times New Roman" charset="0"/>
                <a:ea typeface="Times New Roman" charset="0"/>
                <a:cs typeface="Times New Roman" charset="0"/>
              </a:rPr>
              <a:t>moderational</a:t>
            </a:r>
            <a:r>
              <a:rPr lang="en-US" sz="3200" dirty="0">
                <a:latin typeface="Times New Roman" charset="0"/>
                <a:ea typeface="Times New Roman" charset="0"/>
                <a:cs typeface="Times New Roman" charset="0"/>
              </a:rPr>
              <a:t> model as outlined in Muller, Judd, and </a:t>
            </a:r>
            <a:r>
              <a:rPr lang="en-US" sz="3200" dirty="0" smtClean="0">
                <a:latin typeface="Times New Roman" charset="0"/>
                <a:ea typeface="Times New Roman" charset="0"/>
                <a:cs typeface="Times New Roman" charset="0"/>
              </a:rPr>
              <a:t>	</a:t>
            </a:r>
            <a:r>
              <a:rPr lang="en-US" sz="3200" dirty="0" err="1" smtClean="0">
                <a:latin typeface="Times New Roman" charset="0"/>
                <a:ea typeface="Times New Roman" charset="0"/>
                <a:cs typeface="Times New Roman" charset="0"/>
              </a:rPr>
              <a:t>Yzerbyt</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(2005</a:t>
            </a:r>
            <a:r>
              <a:rPr lang="en-US" sz="3200" dirty="0" smtClean="0">
                <a:latin typeface="Times New Roman" charset="0"/>
                <a:ea typeface="Times New Roman" charset="0"/>
                <a:cs typeface="Times New Roman" charset="0"/>
              </a:rPr>
              <a:t>).</a:t>
            </a: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3200" dirty="0">
                <a:latin typeface="Times New Roman" charset="0"/>
                <a:ea typeface="Times New Roman" charset="0"/>
                <a:cs typeface="Times New Roman" charset="0"/>
              </a:rPr>
              <a:t>Y =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10</a:t>
            </a:r>
            <a:r>
              <a:rPr lang="en-US" sz="3200" dirty="0" smtClean="0">
                <a:latin typeface="Times New Roman" charset="0"/>
                <a:ea typeface="Times New Roman" charset="0"/>
                <a:cs typeface="Times New Roman" charset="0"/>
              </a:rPr>
              <a:t>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11</a:t>
            </a:r>
            <a:r>
              <a:rPr lang="en-US" sz="3200" dirty="0" smtClean="0">
                <a:latin typeface="Times New Roman" charset="0"/>
                <a:ea typeface="Times New Roman" charset="0"/>
                <a:cs typeface="Times New Roman" charset="0"/>
              </a:rPr>
              <a:t>X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12</a:t>
            </a:r>
            <a:r>
              <a:rPr lang="en-US" sz="3200" dirty="0" smtClean="0">
                <a:latin typeface="Times New Roman" charset="0"/>
                <a:ea typeface="Times New Roman" charset="0"/>
                <a:cs typeface="Times New Roman" charset="0"/>
              </a:rPr>
              <a:t>Mo </a:t>
            </a:r>
            <a:r>
              <a:rPr lang="en-US" sz="3200" dirty="0">
                <a:latin typeface="Times New Roman" charset="0"/>
                <a:ea typeface="Times New Roman" charset="0"/>
                <a:cs typeface="Times New Roman" charset="0"/>
              </a:rPr>
              <a:t>+ </a:t>
            </a:r>
            <a:r>
              <a:rPr lang="en-US" sz="3200" dirty="0" smtClean="0">
                <a:latin typeface="Times New Roman" charset="0"/>
                <a:ea typeface="Times New Roman" charset="0"/>
                <a:cs typeface="Times New Roman" charset="0"/>
              </a:rPr>
              <a:t>𝛽</a:t>
            </a:r>
            <a:r>
              <a:rPr lang="en-US" sz="3200" baseline="-25000" dirty="0" smtClean="0">
                <a:latin typeface="Times New Roman" charset="0"/>
                <a:ea typeface="Times New Roman" charset="0"/>
                <a:cs typeface="Times New Roman" charset="0"/>
              </a:rPr>
              <a:t>13</a:t>
            </a:r>
            <a:r>
              <a:rPr lang="en-US" sz="3200" dirty="0" smtClean="0">
                <a:latin typeface="Times New Roman" charset="0"/>
                <a:ea typeface="Times New Roman" charset="0"/>
                <a:cs typeface="Times New Roman" charset="0"/>
              </a:rPr>
              <a:t>XMo + 𝜀</a:t>
            </a:r>
            <a:r>
              <a:rPr lang="en-US" sz="3200" baseline="-25000" dirty="0" smtClean="0">
                <a:latin typeface="Times New Roman" charset="0"/>
                <a:ea typeface="Times New Roman" charset="0"/>
                <a:cs typeface="Times New Roman" charset="0"/>
              </a:rPr>
              <a:t>1</a:t>
            </a:r>
            <a:endParaRPr lang="en-US" sz="32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4: </a:t>
            </a:r>
            <a:r>
              <a:rPr lang="en-US" sz="3600" b="1" dirty="0">
                <a:latin typeface="Times New Roman" charset="0"/>
                <a:ea typeface="Times New Roman" charset="0"/>
                <a:cs typeface="Times New Roman" charset="0"/>
              </a:rPr>
              <a:t>What are the effects of physical activity on </a:t>
            </a:r>
            <a:r>
              <a:rPr lang="en-US" sz="3600" b="1" dirty="0" smtClean="0">
                <a:latin typeface="Times New Roman" charset="0"/>
                <a:ea typeface="Times New Roman" charset="0"/>
                <a:cs typeface="Times New Roman" charset="0"/>
              </a:rPr>
              <a:t>	academic engagement </a:t>
            </a:r>
            <a:r>
              <a:rPr lang="en-US" sz="3600" b="1" dirty="0">
                <a:latin typeface="Times New Roman" charset="0"/>
                <a:ea typeface="Times New Roman" charset="0"/>
                <a:cs typeface="Times New Roman" charset="0"/>
              </a:rPr>
              <a:t>in undergraduate students?</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4</a:t>
            </a:r>
            <a:r>
              <a:rPr lang="en-US" sz="3600" b="1" dirty="0" smtClean="0">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I will use linear regression </a:t>
            </a:r>
            <a:r>
              <a:rPr lang="en-US" sz="3600" dirty="0" smtClean="0">
                <a:latin typeface="Times New Roman" charset="0"/>
                <a:ea typeface="Times New Roman" charset="0"/>
                <a:cs typeface="Times New Roman" charset="0"/>
              </a:rPr>
              <a:t>combining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scores 	from </a:t>
            </a:r>
            <a:r>
              <a:rPr lang="en-US" sz="3600" dirty="0">
                <a:latin typeface="Times New Roman" charset="0"/>
                <a:ea typeface="Times New Roman" charset="0"/>
                <a:cs typeface="Times New Roman" charset="0"/>
              </a:rPr>
              <a:t>the three levels of </a:t>
            </a:r>
            <a:r>
              <a:rPr lang="en-US" sz="3600" dirty="0" smtClean="0">
                <a:latin typeface="Times New Roman" charset="0"/>
                <a:ea typeface="Times New Roman" charset="0"/>
                <a:cs typeface="Times New Roman" charset="0"/>
              </a:rPr>
              <a:t>physical </a:t>
            </a:r>
            <a:r>
              <a:rPr lang="en-US" sz="3600" dirty="0">
                <a:latin typeface="Times New Roman" charset="0"/>
                <a:ea typeface="Times New Roman" charset="0"/>
                <a:cs typeface="Times New Roman" charset="0"/>
              </a:rPr>
              <a:t>activity (strenuous, moderate, mild) </a:t>
            </a:r>
            <a:r>
              <a:rPr lang="en-US" sz="3600" dirty="0" smtClean="0">
                <a:latin typeface="Times New Roman" charset="0"/>
                <a:ea typeface="Times New Roman" charset="0"/>
                <a:cs typeface="Times New Roman" charset="0"/>
              </a:rPr>
              <a:t>	using </a:t>
            </a:r>
            <a:r>
              <a:rPr lang="en-US" sz="3600" dirty="0">
                <a:latin typeface="Times New Roman" charset="0"/>
                <a:ea typeface="Times New Roman" charset="0"/>
                <a:cs typeface="Times New Roman" charset="0"/>
              </a:rPr>
              <a:t>a weighted sum </a:t>
            </a:r>
            <a:r>
              <a:rPr lang="en-US" sz="3600" dirty="0" smtClean="0">
                <a:latin typeface="Times New Roman" charset="0"/>
                <a:ea typeface="Times New Roman" charset="0"/>
                <a:cs typeface="Times New Roman" charset="0"/>
              </a:rPr>
              <a:t>with </a:t>
            </a:r>
            <a:r>
              <a:rPr lang="en-US" sz="3600" dirty="0">
                <a:latin typeface="Times New Roman" charset="0"/>
                <a:ea typeface="Times New Roman" charset="0"/>
                <a:cs typeface="Times New Roman" charset="0"/>
              </a:rPr>
              <a:t>the individual weights outlined </a:t>
            </a:r>
            <a:r>
              <a:rPr lang="en-US" sz="3600" dirty="0" smtClean="0">
                <a:latin typeface="Times New Roman" charset="0"/>
                <a:ea typeface="Times New Roman" charset="0"/>
                <a:cs typeface="Times New Roman" charset="0"/>
              </a:rPr>
              <a:t>by Godin 	and Shephard </a:t>
            </a:r>
            <a:r>
              <a:rPr lang="en-US" sz="3600" dirty="0">
                <a:latin typeface="Times New Roman" charset="0"/>
                <a:ea typeface="Times New Roman" charset="0"/>
                <a:cs typeface="Times New Roman" charset="0"/>
              </a:rPr>
              <a:t>(1985). </a:t>
            </a: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then model overall </a:t>
            </a:r>
            <a:r>
              <a:rPr lang="en-US" sz="3600" dirty="0" smtClean="0">
                <a:latin typeface="Times New Roman" charset="0"/>
                <a:ea typeface="Times New Roman" charset="0"/>
                <a:cs typeface="Times New Roman" charset="0"/>
              </a:rPr>
              <a:t>academic engagement </a:t>
            </a:r>
            <a:r>
              <a:rPr lang="en-US" sz="3600" dirty="0">
                <a:latin typeface="Times New Roman" charset="0"/>
                <a:ea typeface="Times New Roman" charset="0"/>
                <a:cs typeface="Times New Roman" charset="0"/>
              </a:rPr>
              <a:t>and each of the four </a:t>
            </a:r>
            <a:r>
              <a:rPr lang="en-US" sz="3600" dirty="0" smtClean="0">
                <a:latin typeface="Times New Roman" charset="0"/>
                <a:ea typeface="Times New Roman" charset="0"/>
                <a:cs typeface="Times New Roman" charset="0"/>
              </a:rPr>
              <a:t>	factors </a:t>
            </a:r>
            <a:r>
              <a:rPr lang="en-US" sz="3600" dirty="0">
                <a:latin typeface="Times New Roman" charset="0"/>
                <a:ea typeface="Times New Roman" charset="0"/>
                <a:cs typeface="Times New Roman" charset="0"/>
              </a:rPr>
              <a:t>of AE as a function of the </a:t>
            </a:r>
            <a:r>
              <a:rPr lang="en-US" sz="3600" dirty="0" smtClean="0">
                <a:latin typeface="Times New Roman" charset="0"/>
                <a:ea typeface="Times New Roman" charset="0"/>
                <a:cs typeface="Times New Roman" charset="0"/>
              </a:rPr>
              <a:t>total </a:t>
            </a:r>
            <a:r>
              <a:rPr lang="en-US" sz="3600" dirty="0">
                <a:latin typeface="Times New Roman" charset="0"/>
                <a:ea typeface="Times New Roman" charset="0"/>
                <a:cs typeface="Times New Roman" charset="0"/>
              </a:rPr>
              <a:t>exercise score in separate </a:t>
            </a:r>
            <a:r>
              <a:rPr lang="en-US" sz="3600" dirty="0" smtClean="0">
                <a:latin typeface="Times New Roman" charset="0"/>
                <a:ea typeface="Times New Roman" charset="0"/>
                <a:cs typeface="Times New Roman" charset="0"/>
              </a:rPr>
              <a:t>	linear </a:t>
            </a:r>
            <a:r>
              <a:rPr lang="en-US" sz="3600" dirty="0">
                <a:latin typeface="Times New Roman" charset="0"/>
                <a:ea typeface="Times New Roman" charset="0"/>
                <a:cs typeface="Times New Roman" charset="0"/>
              </a:rPr>
              <a:t>regression models.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715956"/>
            <a:ext cx="11029615" cy="4964244"/>
          </a:xfrm>
        </p:spPr>
        <p:txBody>
          <a:bodyPr anchor="t">
            <a:normAutofit fontScale="925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5: </a:t>
            </a:r>
            <a:r>
              <a:rPr lang="en-US" sz="3600" b="1" dirty="0">
                <a:latin typeface="Times New Roman" charset="0"/>
                <a:ea typeface="Times New Roman" charset="0"/>
                <a:cs typeface="Times New Roman" charset="0"/>
              </a:rPr>
              <a:t>Does exercise moderate the </a:t>
            </a:r>
            <a:r>
              <a:rPr lang="en-US" sz="3600" b="1" dirty="0" smtClean="0">
                <a:latin typeface="Times New Roman" charset="0"/>
                <a:ea typeface="Times New Roman" charset="0"/>
                <a:cs typeface="Times New Roman" charset="0"/>
              </a:rPr>
              <a:t>	relationship </a:t>
            </a:r>
            <a:r>
              <a:rPr lang="en-US" sz="3600" b="1" dirty="0">
                <a:latin typeface="Times New Roman" charset="0"/>
                <a:ea typeface="Times New Roman" charset="0"/>
                <a:cs typeface="Times New Roman" charset="0"/>
              </a:rPr>
              <a:t>between stressful life events and </a:t>
            </a:r>
            <a:r>
              <a:rPr lang="en-US" sz="3600" b="1" dirty="0" smtClean="0">
                <a:latin typeface="Times New Roman" charset="0"/>
                <a:ea typeface="Times New Roman" charset="0"/>
                <a:cs typeface="Times New Roman" charset="0"/>
              </a:rPr>
              <a:t>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5</a:t>
            </a:r>
            <a:r>
              <a:rPr lang="en-US" sz="3600" b="1"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will evaluate the hypothesis </a:t>
            </a:r>
            <a:r>
              <a:rPr lang="en-US" sz="3500" dirty="0" smtClean="0">
                <a:latin typeface="Times New Roman" charset="0"/>
                <a:ea typeface="Times New Roman" charset="0"/>
                <a:cs typeface="Times New Roman" charset="0"/>
              </a:rPr>
              <a:t>using</a:t>
            </a:r>
            <a:r>
              <a:rPr lang="en-US" sz="3500" dirty="0">
                <a:latin typeface="Times New Roman" charset="0"/>
                <a:ea typeface="Times New Roman" charset="0"/>
                <a:cs typeface="Times New Roman" charset="0"/>
              </a:rPr>
              <a:t> </a:t>
            </a:r>
            <a:r>
              <a:rPr lang="en-US" sz="3500" dirty="0" smtClean="0">
                <a:latin typeface="Times New Roman" charset="0"/>
                <a:ea typeface="Times New Roman" charset="0"/>
                <a:cs typeface="Times New Roman" charset="0"/>
              </a:rPr>
              <a:t>a 	moderation </a:t>
            </a:r>
            <a:r>
              <a:rPr lang="en-US" sz="3500" dirty="0">
                <a:latin typeface="Times New Roman" charset="0"/>
                <a:ea typeface="Times New Roman" charset="0"/>
                <a:cs typeface="Times New Roman" charset="0"/>
              </a:rPr>
              <a:t>model as described in Muller et al. (2005</a:t>
            </a:r>
            <a:r>
              <a:rPr lang="en-US" sz="3500" dirty="0" smtClean="0">
                <a:latin typeface="Times New Roman" charset="0"/>
                <a:ea typeface="Times New Roman" charset="0"/>
                <a:cs typeface="Times New Roman" charset="0"/>
              </a:rPr>
              <a:t>). </a:t>
            </a:r>
            <a:r>
              <a:rPr lang="en-US" sz="3500" dirty="0">
                <a:latin typeface="Times New Roman" charset="0"/>
                <a:ea typeface="Times New Roman" charset="0"/>
                <a:cs typeface="Times New Roman" charset="0"/>
              </a:rPr>
              <a:t>I </a:t>
            </a:r>
            <a:r>
              <a:rPr lang="en-US" sz="3500" dirty="0" smtClean="0">
                <a:latin typeface="Times New Roman" charset="0"/>
                <a:ea typeface="Times New Roman" charset="0"/>
                <a:cs typeface="Times New Roman" charset="0"/>
              </a:rPr>
              <a:t>	will </a:t>
            </a:r>
            <a:r>
              <a:rPr lang="en-US" sz="3500" dirty="0">
                <a:latin typeface="Times New Roman" charset="0"/>
                <a:ea typeface="Times New Roman" charset="0"/>
                <a:cs typeface="Times New Roman" charset="0"/>
              </a:rPr>
              <a:t>model academic engagement as a function of stressful </a:t>
            </a:r>
            <a:r>
              <a:rPr lang="en-US" sz="3500" dirty="0" smtClean="0">
                <a:latin typeface="Times New Roman" charset="0"/>
                <a:ea typeface="Times New Roman" charset="0"/>
                <a:cs typeface="Times New Roman" charset="0"/>
              </a:rPr>
              <a:t>	life </a:t>
            </a:r>
            <a:r>
              <a:rPr lang="en-US" sz="3500" dirty="0">
                <a:latin typeface="Times New Roman" charset="0"/>
                <a:ea typeface="Times New Roman" charset="0"/>
                <a:cs typeface="Times New Roman" charset="0"/>
              </a:rPr>
              <a:t>events, strenuous exercise, and their interaction.</a:t>
            </a:r>
            <a:r>
              <a:rPr lang="en-US" sz="3500" dirty="0">
                <a:latin typeface="Times New Roman" charset="0"/>
                <a:ea typeface="Times New Roman" charset="0"/>
                <a:cs typeface="Times New Roman" charset="0"/>
              </a:rPr>
              <a:t> </a:t>
            </a:r>
            <a:endParaRPr lang="en-US" sz="35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a:t>
            </a:r>
            <a:r>
              <a:rPr lang="en-US" sz="3600" b="1" dirty="0">
                <a:latin typeface="Times New Roman" charset="0"/>
                <a:ea typeface="Times New Roman" charset="0"/>
                <a:cs typeface="Times New Roman" charset="0"/>
              </a:rPr>
              <a:t>engagement?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a:t>
            </a:r>
            <a:r>
              <a:rPr lang="en-US" sz="3600" b="1" dirty="0">
                <a:latin typeface="Times New Roman" charset="0"/>
                <a:ea typeface="Times New Roman" charset="0"/>
                <a:cs typeface="Times New Roman" charset="0"/>
              </a:rPr>
              <a:t>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	of </a:t>
            </a:r>
            <a:r>
              <a:rPr lang="en-US" sz="3600" dirty="0">
                <a:latin typeface="Times New Roman" charset="0"/>
                <a:ea typeface="Times New Roman" charset="0"/>
                <a:cs typeface="Times New Roman" charset="0"/>
              </a:rPr>
              <a:t>the demographic variables that showed statistical significance in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initial evaluation along with stressful life events, sleep hygiene, </a:t>
            </a:r>
            <a:r>
              <a:rPr lang="en-US" sz="3600" dirty="0" smtClean="0">
                <a:latin typeface="Times New Roman" charset="0"/>
                <a:ea typeface="Times New Roman" charset="0"/>
                <a:cs typeface="Times New Roman" charset="0"/>
              </a:rPr>
              <a:t>	and </a:t>
            </a:r>
            <a:r>
              <a:rPr lang="en-US" sz="3600" dirty="0">
                <a:latin typeface="Times New Roman" charset="0"/>
                <a:ea typeface="Times New Roman" charset="0"/>
                <a:cs typeface="Times New Roman" charset="0"/>
              </a:rPr>
              <a:t>exercise.  I will perform an exploratory analysis using multiple </a:t>
            </a:r>
            <a:r>
              <a:rPr lang="en-US" sz="3600" dirty="0" smtClean="0">
                <a:latin typeface="Times New Roman" charset="0"/>
                <a:ea typeface="Times New Roman" charset="0"/>
                <a:cs typeface="Times New Roman" charset="0"/>
              </a:rPr>
              <a:t>	regression </a:t>
            </a:r>
            <a:r>
              <a:rPr lang="en-US" sz="3600" dirty="0">
                <a:latin typeface="Times New Roman" charset="0"/>
                <a:ea typeface="Times New Roman" charset="0"/>
                <a:cs typeface="Times New Roman" charset="0"/>
              </a:rPr>
              <a:t>to explore the hierarchical relationship between stressful </a:t>
            </a:r>
            <a:r>
              <a:rPr lang="en-US" sz="3600" dirty="0" smtClean="0">
                <a:latin typeface="Times New Roman" charset="0"/>
                <a:ea typeface="Times New Roman" charset="0"/>
                <a:cs typeface="Times New Roman" charset="0"/>
              </a:rPr>
              <a:t>	life </a:t>
            </a:r>
            <a:r>
              <a:rPr lang="en-US" sz="3600" dirty="0">
                <a:latin typeface="Times New Roman" charset="0"/>
                <a:ea typeface="Times New Roman" charset="0"/>
                <a:cs typeface="Times New Roman" charset="0"/>
              </a:rPr>
              <a:t>events, sleep hygiene, and exercise, including any relevant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as they predict academic engagement, as well </a:t>
            </a:r>
            <a:r>
              <a:rPr lang="en-US" sz="3600" dirty="0" smtClean="0">
                <a:latin typeface="Times New Roman" charset="0"/>
                <a:ea typeface="Times New Roman" charset="0"/>
                <a:cs typeface="Times New Roman" charset="0"/>
              </a:rPr>
              <a:t>	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a16="http://schemas.microsoft.com/office/drawing/2014/main" xmlns=""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a16="http://schemas.microsoft.com/office/drawing/2014/main" xmlns=""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err="1"/>
              <a:t>Gaultney</a:t>
            </a:r>
            <a:r>
              <a:rPr lang="en-US" sz="900" dirty="0"/>
              <a:t>,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a:t>
            </a:r>
            <a:r>
              <a:rPr lang="en-US" sz="900" dirty="0"/>
              <a:t>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a16="http://schemas.microsoft.com/office/drawing/2014/main" xmlns=""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a16="http://schemas.microsoft.com/office/drawing/2014/main" xmlns=""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a16="http://schemas.microsoft.com/office/drawing/2014/main" xmlns=""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a16="http://schemas.microsoft.com/office/drawing/2014/main" xmlns=""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4839</TotalTime>
  <Words>5319</Words>
  <Application>Microsoft Macintosh PowerPoint</Application>
  <PresentationFormat>Widescreen</PresentationFormat>
  <Paragraphs>714</Paragraphs>
  <Slides>61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Calibri</vt:lpstr>
      <vt:lpstr>Garamond</vt:lpstr>
      <vt:lpstr>Gill Sans MT</vt:lpstr>
      <vt:lpstr>Mangal</vt:lpstr>
      <vt:lpstr>Times New Roman</vt:lpstr>
      <vt:lpstr>Wingdings</vt:lpstr>
      <vt:lpstr>Wingdings 2</vt:lpstr>
      <vt:lpstr>Arial</vt:lpstr>
      <vt:lpstr>Dividend</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Methods</vt:lpstr>
      <vt:lpstr>Methods</vt:lpstr>
      <vt:lpstr>Methods</vt:lpstr>
      <vt:lpstr>Methods</vt:lpstr>
      <vt:lpstr>Methods</vt:lpstr>
      <vt:lpstr>Methods</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  </dc:title>
  <cp:lastModifiedBy>Nelson, Audrey R - (audreyn)</cp:lastModifiedBy>
  <cp:revision>174</cp:revision>
  <dcterms:modified xsi:type="dcterms:W3CDTF">2017-12-12T05:48:03Z</dcterms:modified>
</cp:coreProperties>
</file>